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1" r:id="rId3"/>
    <p:sldId id="259" r:id="rId4"/>
    <p:sldId id="260" r:id="rId5"/>
    <p:sldId id="263" r:id="rId6"/>
    <p:sldId id="261" r:id="rId7"/>
    <p:sldId id="264" r:id="rId8"/>
    <p:sldId id="262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05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4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6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9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2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74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4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2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1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6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06F667-2ECC-4F0F-8513-80BC7921D242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03DF69-7EB8-448A-AC4A-861D46258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06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poultry diseases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fourth 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Dr.Harith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Abdulla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Department of Pathology and Poultry Disease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College of Veterinary Medicine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University of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Basrah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3450237" y="2184817"/>
            <a:ext cx="5566134" cy="108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kumimoji="0" lang="en-US" sz="48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Fungal Diseases </a:t>
            </a:r>
            <a:endParaRPr kumimoji="0" lang="en-US" sz="4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University of </a:t>
              </a:r>
              <a:r>
                <a:rPr kumimoji="0" lang="en-GB" sz="135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Basrah</a:t>
              </a:r>
              <a:r>
                <a:rPr kumimoji="0" lang="en-GB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 College of veterinary medicine-</a:t>
              </a:r>
              <a:br>
                <a:rPr kumimoji="0" lang="en-GB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</a:br>
              <a:r>
                <a: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ar-IQ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شعار الكلية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EF813D-E2C7-B38B-A5C3-CCCE6B5B27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0" y="1972153"/>
            <a:ext cx="2767969" cy="348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4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>
            <a:noAutofit/>
          </a:bodyPr>
          <a:lstStyle/>
          <a:p>
            <a:r>
              <a:rPr lang="en-US" sz="2800" dirty="0"/>
              <a:t> </a:t>
            </a:r>
            <a:r>
              <a:rPr lang="en-US" sz="2800" dirty="0" err="1"/>
              <a:t>Aspergillosis</a:t>
            </a:r>
            <a:r>
              <a:rPr lang="en-US" sz="2800" dirty="0"/>
              <a:t> is defined as a disease caused by infection with the genus </a:t>
            </a:r>
            <a:r>
              <a:rPr lang="en-US" sz="2800" i="1" dirty="0" err="1"/>
              <a:t>Aspergillus</a:t>
            </a:r>
            <a:r>
              <a:rPr lang="en-US" sz="2800" i="1" dirty="0"/>
              <a:t>,</a:t>
            </a:r>
            <a:r>
              <a:rPr lang="en-US" sz="2800" dirty="0"/>
              <a:t> usually of the respiratory system, of chickens, turkeys, and less frequently ducklings and many other wild birds.</a:t>
            </a:r>
          </a:p>
          <a:p>
            <a:r>
              <a:rPr lang="en-US" sz="2800" dirty="0"/>
              <a:t>  </a:t>
            </a:r>
          </a:p>
          <a:p>
            <a:pPr>
              <a:buNone/>
            </a:pPr>
            <a:r>
              <a:rPr lang="en-US" sz="2800" dirty="0"/>
              <a:t>The disease has two forms:</a:t>
            </a:r>
          </a:p>
          <a:p>
            <a:pPr>
              <a:buNone/>
            </a:pPr>
            <a:r>
              <a:rPr lang="en-US" sz="2800" dirty="0"/>
              <a:t>1-Acute form in young birds( Brooder Pneumonia).</a:t>
            </a:r>
          </a:p>
          <a:p>
            <a:pPr>
              <a:buNone/>
            </a:pPr>
            <a:r>
              <a:rPr lang="en-US" sz="2800" dirty="0"/>
              <a:t>2-Chronic form in older birds( Sporadic cases ).</a:t>
            </a:r>
          </a:p>
          <a:p>
            <a:pPr>
              <a:buNone/>
            </a:pPr>
            <a:r>
              <a:rPr lang="en-US" sz="2800" dirty="0"/>
              <a:t> Mortality : Up to 100% in young birds.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chemeClr val="accent1"/>
                </a:solidFill>
              </a:rPr>
              <a:t>1.Aspergillosis:</a:t>
            </a:r>
          </a:p>
        </p:txBody>
      </p: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u="sng" dirty="0">
                <a:solidFill>
                  <a:srgbClr val="C00000"/>
                </a:solidFill>
              </a:rPr>
              <a:t>Method of spread:</a:t>
            </a:r>
          </a:p>
          <a:p>
            <a:pPr>
              <a:buNone/>
            </a:pPr>
            <a:r>
              <a:rPr lang="en-US" dirty="0"/>
              <a:t>A-Inhalation of spores.</a:t>
            </a:r>
          </a:p>
          <a:p>
            <a:pPr>
              <a:buNone/>
            </a:pPr>
            <a:r>
              <a:rPr lang="en-US" dirty="0"/>
              <a:t>B-Contaminated eggs.</a:t>
            </a:r>
          </a:p>
          <a:p>
            <a:pPr>
              <a:buNone/>
            </a:pPr>
            <a:r>
              <a:rPr lang="en-US" dirty="0"/>
              <a:t>C-Dusty litter.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400" b="1" u="sng" dirty="0">
                <a:solidFill>
                  <a:srgbClr val="C00000"/>
                </a:solidFill>
              </a:rPr>
              <a:t>Clinical signs:</a:t>
            </a:r>
          </a:p>
          <a:p>
            <a:pPr>
              <a:buNone/>
            </a:pPr>
            <a:r>
              <a:rPr lang="en-US" dirty="0"/>
              <a:t>1-Rapid gasping respiration.</a:t>
            </a:r>
          </a:p>
          <a:p>
            <a:pPr>
              <a:buNone/>
            </a:pPr>
            <a:r>
              <a:rPr lang="en-US" dirty="0"/>
              <a:t>2-Yellow caseous pellet in eyes.</a:t>
            </a:r>
          </a:p>
          <a:p>
            <a:pPr>
              <a:buNone/>
            </a:pPr>
            <a:r>
              <a:rPr lang="en-US" dirty="0"/>
              <a:t>3-Encephalitis.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Etiology:</a:t>
            </a:r>
            <a:r>
              <a:rPr lang="en-US" sz="4000" i="1" dirty="0"/>
              <a:t> </a:t>
            </a:r>
            <a:r>
              <a:rPr lang="en-US" sz="4000" i="1" dirty="0" err="1"/>
              <a:t>Aspergillus</a:t>
            </a:r>
            <a:r>
              <a:rPr lang="en-US" sz="4000" i="1" dirty="0"/>
              <a:t> </a:t>
            </a:r>
            <a:r>
              <a:rPr lang="en-US" sz="4000" i="1" dirty="0" err="1"/>
              <a:t>fumigatus</a:t>
            </a:r>
            <a:endParaRPr lang="en-US" sz="40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DELL\Desktop\aspergillosi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228600" y="533400"/>
            <a:ext cx="28194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Gasping</a:t>
            </a:r>
            <a:endParaRPr lang="ar-IQ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1- Round yellow caseous granulomas on air sacs</a:t>
            </a:r>
          </a:p>
          <a:p>
            <a:pPr>
              <a:buNone/>
            </a:pPr>
            <a:r>
              <a:rPr lang="en-US" dirty="0"/>
              <a:t>     and lungs.</a:t>
            </a:r>
          </a:p>
          <a:p>
            <a:pPr>
              <a:buNone/>
            </a:pPr>
            <a:r>
              <a:rPr lang="en-US" dirty="0"/>
              <a:t>2-Occlusion of trachea by caseous plaques.</a:t>
            </a:r>
          </a:p>
          <a:p>
            <a:pPr>
              <a:buNone/>
            </a:pPr>
            <a:r>
              <a:rPr lang="en-US" dirty="0"/>
              <a:t>3-Sometimes green mold growth on air sacs or </a:t>
            </a:r>
          </a:p>
          <a:p>
            <a:pPr>
              <a:buNone/>
            </a:pPr>
            <a:r>
              <a:rPr lang="en-US" dirty="0"/>
              <a:t>    in lungs.  </a:t>
            </a:r>
          </a:p>
          <a:p>
            <a:pPr>
              <a:buNone/>
            </a:pPr>
            <a:endParaRPr lang="en-US" sz="3900" b="1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900" b="1" u="sng" dirty="0">
                <a:solidFill>
                  <a:srgbClr val="C00000"/>
                </a:solidFill>
              </a:rPr>
              <a:t>Diagnosis:</a:t>
            </a:r>
          </a:p>
          <a:p>
            <a:pPr>
              <a:buNone/>
            </a:pPr>
            <a:r>
              <a:rPr lang="en-US" dirty="0"/>
              <a:t>1-Case history.</a:t>
            </a:r>
          </a:p>
          <a:p>
            <a:pPr>
              <a:buNone/>
            </a:pPr>
            <a:r>
              <a:rPr lang="en-US" dirty="0"/>
              <a:t>2-Clinical signs.</a:t>
            </a:r>
          </a:p>
          <a:p>
            <a:pPr>
              <a:buNone/>
            </a:pPr>
            <a:r>
              <a:rPr lang="en-US" dirty="0"/>
              <a:t>3-Post-mortem lesions.</a:t>
            </a:r>
          </a:p>
          <a:p>
            <a:pPr>
              <a:buNone/>
            </a:pPr>
            <a:r>
              <a:rPr lang="en-US" dirty="0"/>
              <a:t>4-Histopathology demonstrates the </a:t>
            </a:r>
            <a:r>
              <a:rPr lang="en-US" dirty="0" err="1"/>
              <a:t>hyphe</a:t>
            </a:r>
            <a:r>
              <a:rPr lang="en-US" dirty="0"/>
              <a:t> of the</a:t>
            </a:r>
          </a:p>
          <a:p>
            <a:pPr>
              <a:buNone/>
            </a:pPr>
            <a:r>
              <a:rPr lang="en-US" dirty="0"/>
              <a:t>   fungi 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Post-mortem lesion:</a:t>
            </a:r>
          </a:p>
        </p:txBody>
      </p:sp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Users\DELL\Desktop\aspergi 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مربع نص 7"/>
          <p:cNvSpPr txBox="1"/>
          <p:nvPr/>
        </p:nvSpPr>
        <p:spPr>
          <a:xfrm>
            <a:off x="228600" y="533400"/>
            <a:ext cx="373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None/>
            </a:pPr>
            <a:r>
              <a:rPr lang="en-US" sz="2400" b="1" dirty="0"/>
              <a:t>Round yellow </a:t>
            </a:r>
            <a:r>
              <a:rPr lang="en-US" sz="2400" b="1" dirty="0" err="1"/>
              <a:t>caseous</a:t>
            </a:r>
            <a:r>
              <a:rPr lang="en-US" sz="2400" b="1" dirty="0"/>
              <a:t> </a:t>
            </a:r>
            <a:r>
              <a:rPr lang="en-US" sz="2400" b="1" dirty="0" err="1"/>
              <a:t>granulomas</a:t>
            </a:r>
            <a:r>
              <a:rPr lang="en-US" sz="2400" b="1" dirty="0"/>
              <a:t> on the lungs.</a:t>
            </a:r>
          </a:p>
        </p:txBody>
      </p:sp>
      <p:cxnSp>
        <p:nvCxnSpPr>
          <p:cNvPr id="11" name="رابط كسهم مستقيم 10"/>
          <p:cNvCxnSpPr/>
          <p:nvPr/>
        </p:nvCxnSpPr>
        <p:spPr>
          <a:xfrm rot="5400000">
            <a:off x="6515100" y="2552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16200000" flipH="1">
            <a:off x="2552700" y="22479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>
              <a:buNone/>
            </a:pPr>
            <a:r>
              <a:rPr lang="en-US"/>
              <a:t>Antifungal </a:t>
            </a:r>
            <a:r>
              <a:rPr lang="en-US" dirty="0"/>
              <a:t>(not practical and not economic).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Prevention:</a:t>
            </a:r>
          </a:p>
          <a:p>
            <a:pPr>
              <a:buNone/>
            </a:pPr>
            <a:r>
              <a:rPr lang="en-US" dirty="0"/>
              <a:t>1-Remove source of infection.</a:t>
            </a:r>
          </a:p>
          <a:p>
            <a:pPr>
              <a:buNone/>
            </a:pPr>
            <a:r>
              <a:rPr lang="en-US" dirty="0"/>
              <a:t>2-Fumigate incubator and hatchers.</a:t>
            </a:r>
          </a:p>
          <a:p>
            <a:pPr>
              <a:buNone/>
            </a:pPr>
            <a:r>
              <a:rPr lang="en-US" dirty="0"/>
              <a:t>3-Add antifungal agent to feed.</a:t>
            </a:r>
          </a:p>
          <a:p>
            <a:pPr>
              <a:buNone/>
            </a:pPr>
            <a:r>
              <a:rPr lang="en-US" dirty="0"/>
              <a:t>4-Fumigate litters.</a:t>
            </a:r>
          </a:p>
          <a:p>
            <a:pPr>
              <a:buNone/>
            </a:pPr>
            <a:r>
              <a:rPr lang="en-US" dirty="0"/>
              <a:t>5-Prevention of stress.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914400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rgbClr val="C00000"/>
                </a:solidFill>
              </a:rPr>
              <a:t>Treatment:</a:t>
            </a:r>
          </a:p>
        </p:txBody>
      </p:sp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635691"/>
          </a:xfrm>
        </p:spPr>
        <p:txBody>
          <a:bodyPr/>
          <a:lstStyle/>
          <a:p>
            <a:pPr>
              <a:buNone/>
            </a:pPr>
            <a:r>
              <a:rPr lang="en-US" dirty="0"/>
              <a:t>Moniliasis or Candidiasis or Sour crop.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Etiology:</a:t>
            </a:r>
          </a:p>
          <a:p>
            <a:pPr>
              <a:buNone/>
            </a:pPr>
            <a:r>
              <a:rPr lang="en-US" u="sng" dirty="0" err="1"/>
              <a:t>Monilia</a:t>
            </a:r>
            <a:r>
              <a:rPr lang="en-US" u="sng" dirty="0"/>
              <a:t>  </a:t>
            </a:r>
            <a:r>
              <a:rPr lang="en-US" dirty="0"/>
              <a:t> </a:t>
            </a:r>
            <a:r>
              <a:rPr lang="en-US" u="sng" dirty="0" err="1"/>
              <a:t>albican</a:t>
            </a:r>
            <a:r>
              <a:rPr lang="en-US" dirty="0"/>
              <a:t> or   </a:t>
            </a:r>
            <a:r>
              <a:rPr lang="en-US" u="sng" dirty="0"/>
              <a:t>Candida </a:t>
            </a:r>
            <a:r>
              <a:rPr lang="en-US" dirty="0"/>
              <a:t> </a:t>
            </a:r>
            <a:r>
              <a:rPr lang="en-US" u="sng" dirty="0"/>
              <a:t>albican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Mycosis  of  the  digestive  tract.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accent1"/>
                </a:solidFill>
              </a:rPr>
              <a:t>2-Thrush: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/>
              <a:t>Favus</a:t>
            </a:r>
            <a:r>
              <a:rPr lang="en-US" dirty="0"/>
              <a:t> is a chronic </a:t>
            </a:r>
            <a:r>
              <a:rPr lang="en-US" dirty="0" err="1"/>
              <a:t>dermatomycosis</a:t>
            </a:r>
            <a:r>
              <a:rPr lang="en-US" dirty="0"/>
              <a:t>.</a:t>
            </a:r>
          </a:p>
          <a:p>
            <a:pPr>
              <a:buNone/>
            </a:pPr>
            <a:endParaRPr lang="en-US" sz="4000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4000" u="sng" dirty="0">
                <a:solidFill>
                  <a:srgbClr val="C00000"/>
                </a:solidFill>
              </a:rPr>
              <a:t>Etiology:</a:t>
            </a:r>
          </a:p>
          <a:p>
            <a:pPr>
              <a:buNone/>
            </a:pPr>
            <a:r>
              <a:rPr lang="en-US" u="sng" dirty="0" err="1"/>
              <a:t>Trichophyton</a:t>
            </a:r>
            <a:r>
              <a:rPr lang="en-US" u="sng" dirty="0"/>
              <a:t>   </a:t>
            </a:r>
            <a:r>
              <a:rPr lang="en-US" dirty="0"/>
              <a:t> </a:t>
            </a:r>
            <a:r>
              <a:rPr lang="en-US" u="sng" dirty="0"/>
              <a:t>megnini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u="sng" dirty="0">
                <a:solidFill>
                  <a:schemeClr val="accent1"/>
                </a:solidFill>
              </a:rPr>
              <a:t>3-Favus:</a:t>
            </a: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580</TotalTime>
  <Words>286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ملتقى</vt:lpstr>
      <vt:lpstr>1_نسق Office</vt:lpstr>
      <vt:lpstr>PowerPoint Presentation</vt:lpstr>
      <vt:lpstr>1.Aspergillosis:</vt:lpstr>
      <vt:lpstr>Etiology: Aspergillus fumigatus</vt:lpstr>
      <vt:lpstr>PowerPoint Presentation</vt:lpstr>
      <vt:lpstr>Post-mortem lesion:</vt:lpstr>
      <vt:lpstr>PowerPoint Presentation</vt:lpstr>
      <vt:lpstr>Treatment:</vt:lpstr>
      <vt:lpstr>2-Thrush:</vt:lpstr>
      <vt:lpstr>3-Favus: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Fungal Diseases</dc:title>
  <dc:creator>fujitsu</dc:creator>
  <cp:lastModifiedBy>2025</cp:lastModifiedBy>
  <cp:revision>30</cp:revision>
  <dcterms:created xsi:type="dcterms:W3CDTF">2013-07-06T15:44:26Z</dcterms:created>
  <dcterms:modified xsi:type="dcterms:W3CDTF">2024-12-01T08:15:30Z</dcterms:modified>
</cp:coreProperties>
</file>